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8" r:id="rId9"/>
    <p:sldId id="270" r:id="rId10"/>
    <p:sldId id="271" r:id="rId11"/>
    <p:sldId id="272" r:id="rId12"/>
    <p:sldId id="273" r:id="rId13"/>
    <p:sldId id="261" r:id="rId14"/>
    <p:sldId id="274" r:id="rId15"/>
    <p:sldId id="275" r:id="rId16"/>
    <p:sldId id="276" r:id="rId17"/>
    <p:sldId id="262" r:id="rId18"/>
    <p:sldId id="277" r:id="rId19"/>
    <p:sldId id="278" r:id="rId20"/>
    <p:sldId id="279" r:id="rId21"/>
    <p:sldId id="263" r:id="rId22"/>
    <p:sldId id="280" r:id="rId23"/>
    <p:sldId id="281" r:id="rId24"/>
    <p:sldId id="282" r:id="rId25"/>
    <p:sldId id="283" r:id="rId26"/>
    <p:sldId id="285" r:id="rId27"/>
    <p:sldId id="284" r:id="rId28"/>
    <p:sldId id="26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C71"/>
    <a:srgbClr val="E74C3C"/>
    <a:srgbClr val="34495E"/>
    <a:srgbClr val="3498DB"/>
    <a:srgbClr val="56A9E1"/>
    <a:srgbClr val="FFCCAA"/>
    <a:srgbClr val="F9DC6A"/>
    <a:srgbClr val="6BBEA1"/>
    <a:srgbClr val="EC6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3467" autoAdjust="0"/>
  </p:normalViewPr>
  <p:slideViewPr>
    <p:cSldViewPr snapToGrid="0">
      <p:cViewPr varScale="1">
        <p:scale>
          <a:sx n="80" d="100"/>
          <a:sy n="80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3DA7B-4F36-421A-B372-210868F58019}" type="datetimeFigureOut">
              <a:rPr lang="en-GB" smtClean="0"/>
              <a:t>27/05/2019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BFA9F-EA87-4DD5-8456-CC9476986A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3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BFA9F-EA87-4DD5-8456-CC9476986A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90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BFA9F-EA87-4DD5-8456-CC9476986A1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8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BFA9F-EA87-4DD5-8456-CC9476986A1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9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828-129E-4D86-B0BD-89E4C9EA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81564-2DB6-4EAF-8BFB-8B04AF005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42E97-E85B-49B3-8A96-1E0AA358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5DB2-358B-4ED0-89FC-CB0A09C4D1A3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4AF0-45B6-4A78-B226-7430214E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6B9F-6D6D-4BAD-B2A4-1FAFC8E3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2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7B3D-37D3-4DE0-9AD8-41DF8535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F160C-F183-4624-A27D-D9218CB9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E814F-F7A3-4331-A29C-C1E2FB03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54DA7-B65F-4763-B4B6-ABEA07C29B71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78C35-74F4-4631-BC2E-7ACF39DA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703F-04C7-4095-823B-7C86E1CE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39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435615-770A-4DBB-A72A-61A6E364C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C6530-E263-4655-9169-CFB79849D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A51D1-1910-480E-B5E9-89438F9D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900D-4FA7-4EAF-9E33-A7D736332922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B5E3F-6BE4-41F8-B031-BEB9446B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88E4-EB5D-4026-B345-251D1B06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48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FED7-40AA-42A0-9858-5FDED3A3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B07E3-4BE0-4A1C-99D1-15E031F4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D19E2-B2E8-4CA6-8706-9A4ED93EF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8F12-48EA-428A-9070-6C74843C3A26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E0E45-F4D5-4D0D-861C-0CFEA886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495E-C542-42F1-BD3B-8BD15056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717E-A23E-43DE-A11E-A615C93A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06837-7732-4277-ADF2-472BCE98E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25E4-2A27-4F8C-B573-38130E06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D1D25-8FDC-455C-B8C8-40494B389C66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9083-BD4E-4F8D-A568-2C092BDC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02F9E-33C9-429A-BD8F-0941E0F9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11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0158-154F-4BA6-91D9-B1CA9815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AE41-E499-4B95-9ED2-64448A9F2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3F73B-229F-45E0-B13D-2D151A345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31628-49D6-4E3E-B5F3-91ADF0D9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D9A2-714E-4F5F-9195-AF3501055DFA}" type="datetime1">
              <a:rPr lang="en-GB" smtClean="0"/>
              <a:t>27/05/2019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16ADB-5124-4301-996C-21BEA7A7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38638-E2C4-4267-BD9E-157BD40E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1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AE7A-2882-4F8B-AE64-A1AD93DB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B239-CA49-4F6D-B0C1-2CFDF26EF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06539-BD57-4A2F-B718-B47EFA3D9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FDDFA-3FD8-4541-92AD-762BA4286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C0756-BB43-4163-9823-8822D534E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E28F0-C913-4568-9D72-5A218EC6F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C9E1-EB7C-4899-8A86-4441CE4F0D8E}" type="datetime1">
              <a:rPr lang="en-GB" smtClean="0"/>
              <a:t>27/05/2019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4118E-C9F1-4D4F-A18D-A1C1892F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25EA4-7859-4013-A3B1-F1B54905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188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6226-45D9-411A-B928-363D9FBC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CCB4-D64B-4A9F-AD83-1FFFF1C1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8B2F-D3B1-437F-93B4-4B20FE5E2EF8}" type="datetime1">
              <a:rPr lang="en-GB" smtClean="0"/>
              <a:t>27/05/2019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FF7CE-6C67-49BE-B570-4C238650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97F6C-FFA6-4799-8508-3137F4D5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51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83931-04FB-46A3-B664-447B7F59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FB12-A3F9-440B-9D20-5B1361476E39}" type="datetime1">
              <a:rPr lang="en-GB" smtClean="0"/>
              <a:t>27/05/2019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98606-C761-4F65-A137-4AF21CE1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CEEDF-398D-44CF-BC8B-96AD1B71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63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1D72-4550-4237-BC14-8235D12A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86B-A522-4155-B21C-B1D71926F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2F9D8-DEF3-496A-8FD9-FFFC67A12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F3F11-2981-4E9F-93D0-7FA9325E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C43A-A302-465D-BDDB-D2961DAFC82B}" type="datetime1">
              <a:rPr lang="en-GB" smtClean="0"/>
              <a:t>27/05/2019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7D548-CDF3-4475-A549-B9C6476C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7542F-E448-414F-8560-4D1269F82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7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E630-8DB6-4A76-BE2A-4351A1A97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DC026D-4F78-42AF-A2C4-DB5F0A5DF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39898-9FAA-4148-AD06-0ECC7BABE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F61CD-5762-41CE-9EEB-D4FCB244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D70-C5C1-4D89-89CE-8AAEA0C8DB92}" type="datetime1">
              <a:rPr lang="en-GB" smtClean="0"/>
              <a:t>27/05/2019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FE859-AD80-4C32-8137-2A87ED26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1F26F-5207-42B0-8DC4-76DE5B7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6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AC00C-F55C-4AEB-8060-13821E69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75022-D30F-4922-AB05-4C236FE29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2DD5B-FEAD-4402-AFA0-39A2AFD9D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B86-5118-4ED1-B71F-18411FA511E7}" type="datetime1">
              <a:rPr lang="en-GB" smtClean="0"/>
              <a:t>27/05/2019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35F4F-DE35-4B72-BB3F-7D536EDC3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495F1-A516-463C-AD97-D35E1A65B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1DE01-B4F2-4F5E-96B0-E26C3C8BC0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5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openxmlformats.org/officeDocument/2006/relationships/image" Target="../media/image27.svg"/><Relationship Id="rId10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35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7.sv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4.sv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7.jpg"/><Relationship Id="rId4" Type="http://schemas.openxmlformats.org/officeDocument/2006/relationships/image" Target="../media/image52.jp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svg"/><Relationship Id="rId5" Type="http://schemas.openxmlformats.org/officeDocument/2006/relationships/image" Target="../media/image25.png"/><Relationship Id="rId10" Type="http://schemas.openxmlformats.org/officeDocument/2006/relationships/image" Target="../media/image66.png"/><Relationship Id="rId4" Type="http://schemas.openxmlformats.org/officeDocument/2006/relationships/image" Target="../media/image24.sv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3.png"/><Relationship Id="rId7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74.svg"/><Relationship Id="rId4" Type="http://schemas.openxmlformats.org/officeDocument/2006/relationships/image" Target="../media/image9.sv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24.svg"/><Relationship Id="rId10" Type="http://schemas.openxmlformats.org/officeDocument/2006/relationships/image" Target="../media/image79.png"/><Relationship Id="rId4" Type="http://schemas.openxmlformats.org/officeDocument/2006/relationships/image" Target="../media/image23.png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7.sv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4" Type="http://schemas.openxmlformats.org/officeDocument/2006/relationships/image" Target="../media/image24.sv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7.svg"/><Relationship Id="rId4" Type="http://schemas.openxmlformats.org/officeDocument/2006/relationships/image" Target="../media/image24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244C-0587-4CDA-A857-6FA77459B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6B9B1-903A-4DA7-AF3F-B5A647057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31A18C-12D0-4A48-975A-4CDC16EE82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06212-581D-40C2-92BC-F8D8610C78DB}"/>
              </a:ext>
            </a:extLst>
          </p:cNvPr>
          <p:cNvSpPr txBox="1"/>
          <p:nvPr/>
        </p:nvSpPr>
        <p:spPr>
          <a:xfrm>
            <a:off x="1112363" y="4340413"/>
            <a:ext cx="10576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ChangeKeeper</a:t>
            </a:r>
            <a:endParaRPr lang="en-GB" sz="10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C9DEAA7-214D-411E-B87B-47DDBD642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8" y="71314"/>
            <a:ext cx="4581523" cy="458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AF8686-15F6-41DF-8CBE-C1ACEFBD5E80}"/>
              </a:ext>
            </a:extLst>
          </p:cNvPr>
          <p:cNvSpPr txBox="1"/>
          <p:nvPr/>
        </p:nvSpPr>
        <p:spPr>
          <a:xfrm>
            <a:off x="1609725" y="5971629"/>
            <a:ext cx="9058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an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app </a:t>
            </a:r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by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Diogo Silva(89348) &amp; Vasco Ramos(88931)</a:t>
            </a:r>
          </a:p>
          <a:p>
            <a:pPr algn="ctr"/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presented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in </a:t>
            </a:r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May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29th for </a:t>
            </a:r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IHC </a:t>
            </a:r>
            <a:r>
              <a:rPr lang="pt-PT" sz="22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subject</a:t>
            </a:r>
            <a:r>
              <a:rPr lang="pt-PT" sz="2200" b="1" dirty="0">
                <a:solidFill>
                  <a:schemeClr val="bg1"/>
                </a:solidFill>
                <a:latin typeface="Montserrat" panose="00000500000000000000" pitchFamily="50" charset="0"/>
              </a:rPr>
              <a:t> (P4)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0DE369B-15C0-4002-B710-16E71709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fld>
            <a:endParaRPr lang="en-GB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10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- 3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10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024307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Transfer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Money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from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card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to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wallet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264" y="2534285"/>
            <a:ext cx="1781175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7F19D1-CA9B-44B3-A83E-315163C6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78" y="2937574"/>
            <a:ext cx="1714761" cy="29199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61F93C-37E9-4DEF-BFB1-A6FBE105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817" y="2534284"/>
            <a:ext cx="1781175" cy="3857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0AEFE6-EF0B-4459-A60D-E67EE252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370" y="2534284"/>
            <a:ext cx="1781175" cy="38576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71D2DBE-1D4B-44BA-BE47-2DE189AB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923" y="2534284"/>
            <a:ext cx="1781175" cy="3857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B03D-9F4E-439D-BAFD-8C4A91798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791" y="2937574"/>
            <a:ext cx="1714761" cy="29199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DA7ACA-1A02-45BA-A210-C3EEDB632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129" y="2937574"/>
            <a:ext cx="1714761" cy="29199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F8EBB-226F-4F0C-BBC8-9A7B21E97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78" y="2937573"/>
            <a:ext cx="1714761" cy="291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36FFC-BB5D-43F1-8892-1D96BD41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146" y="2937572"/>
            <a:ext cx="1751690" cy="291998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350AF85-7802-4FF9-9E47-428DD33B5825}"/>
              </a:ext>
            </a:extLst>
          </p:cNvPr>
          <p:cNvSpPr/>
          <p:nvPr/>
        </p:nvSpPr>
        <p:spPr>
          <a:xfrm rot="10800000">
            <a:off x="1286901" y="4072379"/>
            <a:ext cx="1192137" cy="6402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728C4-EEE4-46CA-86C0-38B261AE2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2791" y="2932438"/>
            <a:ext cx="1712492" cy="2919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BD9A1-EBF0-4841-BC83-9F195974F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7129" y="2936953"/>
            <a:ext cx="1714760" cy="291546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761625B-8818-4C65-A506-D29C72B3CA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576612">
            <a:off x="7290017" y="4635458"/>
            <a:ext cx="933450" cy="1562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56AD01A-2F2A-464D-BCCA-69FD88ED52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34079">
            <a:off x="9962333" y="5204180"/>
            <a:ext cx="933450" cy="156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6AD060-33AC-4FD3-BA32-157C37B499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5402" y="2970273"/>
            <a:ext cx="1712073" cy="288728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5EFAE44-947B-4A4F-94CF-2C6A1B1D4C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132015">
            <a:off x="4383843" y="4635458"/>
            <a:ext cx="933450" cy="15621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CF7BA32-D34F-42BE-8A61-44D62B646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08058">
            <a:off x="2006152" y="3931605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11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- 4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11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024307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Borrow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money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to play pool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264" y="2534285"/>
            <a:ext cx="1781175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7F19D1-CA9B-44B3-A83E-315163C6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78" y="2937574"/>
            <a:ext cx="1714761" cy="29199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61F93C-37E9-4DEF-BFB1-A6FBE105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817" y="2534284"/>
            <a:ext cx="1781175" cy="3857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0AEFE6-EF0B-4459-A60D-E67EE252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370" y="2534284"/>
            <a:ext cx="1781175" cy="38576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71D2DBE-1D4B-44BA-BE47-2DE189AB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923" y="2534284"/>
            <a:ext cx="1781175" cy="3857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B03D-9F4E-439D-BAFD-8C4A91798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791" y="2937574"/>
            <a:ext cx="1714761" cy="29199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DA7ACA-1A02-45BA-A210-C3EEDB632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129" y="2937574"/>
            <a:ext cx="1714761" cy="29199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F8EBB-226F-4F0C-BBC8-9A7B21E97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78" y="2937573"/>
            <a:ext cx="1714761" cy="291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36FFC-BB5D-43F1-8892-1D96BD41C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146" y="2937572"/>
            <a:ext cx="1751690" cy="291998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350AF85-7802-4FF9-9E47-428DD33B5825}"/>
              </a:ext>
            </a:extLst>
          </p:cNvPr>
          <p:cNvSpPr/>
          <p:nvPr/>
        </p:nvSpPr>
        <p:spPr>
          <a:xfrm rot="10800000">
            <a:off x="879352" y="4072379"/>
            <a:ext cx="904973" cy="6402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728C4-EEE4-46CA-86C0-38B261AE2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2791" y="2932438"/>
            <a:ext cx="1712492" cy="2919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1BD9A1-EBF0-4841-BC83-9F195974F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7129" y="2936953"/>
            <a:ext cx="1714760" cy="29154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6AD060-33AC-4FD3-BA32-157C37B499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5402" y="2970273"/>
            <a:ext cx="1712073" cy="2887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312CAC-3EDA-451B-8FD3-2087EFA98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815" y="2932437"/>
            <a:ext cx="1733824" cy="29199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F7461C-D4C9-44EF-97A0-9975984C15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127124">
            <a:off x="1818387" y="5301819"/>
            <a:ext cx="933450" cy="156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E136A9-F353-4E83-9F2C-F6E771932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5280" y="2970273"/>
            <a:ext cx="1702195" cy="28634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0DB7910-D873-4E11-A3AD-D317319592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460056">
            <a:off x="3875686" y="4822050"/>
            <a:ext cx="933450" cy="156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2588CB-F77E-40B9-8157-A9B2843373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7128" y="2943484"/>
            <a:ext cx="1712073" cy="290893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5D001BA-95FA-4108-8330-9CA6B57B68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8136825">
            <a:off x="9911281" y="5052643"/>
            <a:ext cx="933450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A4D80A-5B8C-437C-BC32-B0CD1DF6BA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3797" y="2943483"/>
            <a:ext cx="1701325" cy="291921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237BFC4-AD0E-4014-9F2C-923D4DB4B1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130154">
            <a:off x="6510981" y="3931603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178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- 4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12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03092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Borrow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money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to play pool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9118" y="2534285"/>
            <a:ext cx="1781175" cy="3857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78247-E507-42E7-AD55-23849FB2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33" y="2937574"/>
            <a:ext cx="1726376" cy="29199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EF35A90-9F0A-42E6-A5B2-D316DE32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5030" y="2534284"/>
            <a:ext cx="1781175" cy="3857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365F40-55A9-4548-9D39-B71E2955C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29" y="2937574"/>
            <a:ext cx="1726376" cy="2919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6FD6A3-739D-4C4F-8E92-5B31B0DD1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937574"/>
            <a:ext cx="1714761" cy="2919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DFC5D-E2CE-49A5-8118-EDF192813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165" y="2937574"/>
            <a:ext cx="1719640" cy="2919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12F0AC-253F-4F29-B5EC-354A81CCE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5644" y="2917222"/>
            <a:ext cx="1714760" cy="294033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98F920-7851-4941-AC9A-1ACC194BC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134079">
            <a:off x="4092360" y="5172230"/>
            <a:ext cx="933450" cy="156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37ED3-8C77-46C4-92A0-FAD6308B5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2588" y="2927397"/>
            <a:ext cx="1719640" cy="29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Prototype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07431A4-FAD7-495E-A6C5-8804D634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13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55B4FC9A-4106-479B-90C6-555FA794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4536" flipH="1">
            <a:off x="6114415" y="2615965"/>
            <a:ext cx="1358237" cy="1810983"/>
          </a:xfrm>
          <a:prstGeom prst="rect">
            <a:avLst/>
          </a:prstGeom>
        </p:spPr>
      </p:pic>
      <p:pic>
        <p:nvPicPr>
          <p:cNvPr id="12" name="Picture 11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230FE9AF-AE81-41FC-86D0-767D51C42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294" flipH="1">
            <a:off x="8211558" y="2293932"/>
            <a:ext cx="1361717" cy="1815623"/>
          </a:xfrm>
          <a:prstGeom prst="rect">
            <a:avLst/>
          </a:prstGeom>
        </p:spPr>
      </p:pic>
      <p:pic>
        <p:nvPicPr>
          <p:cNvPr id="15" name="Picture 1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5E3F1C8-76C6-40E2-80A7-74CF9F404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7361" flipH="1">
            <a:off x="9089366" y="2093967"/>
            <a:ext cx="1358237" cy="1810983"/>
          </a:xfrm>
          <a:prstGeom prst="rect">
            <a:avLst/>
          </a:prstGeom>
        </p:spPr>
      </p:pic>
      <p:pic>
        <p:nvPicPr>
          <p:cNvPr id="17" name="Picture 1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68D97B50-4DE7-4F8C-A110-96103B62B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7861" flipH="1">
            <a:off x="10410335" y="3926412"/>
            <a:ext cx="1361717" cy="1815623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03514F-1722-41CC-B72C-B771E9E93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5738" flipH="1">
            <a:off x="9042345" y="3866715"/>
            <a:ext cx="1354757" cy="1806343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515A94A-D531-4B70-88C7-E03EA971E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64" flipH="1">
            <a:off x="10202589" y="2922021"/>
            <a:ext cx="1354757" cy="1806342"/>
          </a:xfrm>
          <a:prstGeom prst="rect">
            <a:avLst/>
          </a:prstGeom>
        </p:spPr>
      </p:pic>
      <p:pic>
        <p:nvPicPr>
          <p:cNvPr id="23" name="Picture 2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E432598-207A-4C69-9CF1-F096BE197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294" flipH="1">
            <a:off x="7206416" y="3581182"/>
            <a:ext cx="1361717" cy="1815623"/>
          </a:xfrm>
          <a:prstGeom prst="rect">
            <a:avLst/>
          </a:prstGeom>
        </p:spPr>
      </p:pic>
      <p:pic>
        <p:nvPicPr>
          <p:cNvPr id="25" name="Picture 2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F380F6E8-B0A3-4414-8AC9-9DBB674C4E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0687">
            <a:off x="7671408" y="3817512"/>
            <a:ext cx="1361717" cy="1815623"/>
          </a:xfrm>
          <a:prstGeom prst="rect">
            <a:avLst/>
          </a:prstGeom>
        </p:spPr>
      </p:pic>
      <p:pic>
        <p:nvPicPr>
          <p:cNvPr id="27" name="Picture 2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EE8E0F5D-27EF-4DEF-8188-52D3E6B91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61054" flipH="1">
            <a:off x="7463701" y="2070682"/>
            <a:ext cx="1361087" cy="1814782"/>
          </a:xfrm>
          <a:prstGeom prst="rect">
            <a:avLst/>
          </a:prstGeom>
        </p:spPr>
      </p:pic>
      <p:pic>
        <p:nvPicPr>
          <p:cNvPr id="29" name="Picture 28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39144D66-80B6-4149-9E2D-4714EF681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783" flipH="1">
            <a:off x="6130191" y="3811054"/>
            <a:ext cx="1383661" cy="184488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44FD21BF-B708-48AB-AFC5-23A441D28129}"/>
              </a:ext>
            </a:extLst>
          </p:cNvPr>
          <p:cNvSpPr txBox="1">
            <a:spLocks/>
          </p:cNvSpPr>
          <p:nvPr/>
        </p:nvSpPr>
        <p:spPr>
          <a:xfrm>
            <a:off x="410862" y="1150714"/>
            <a:ext cx="5028249" cy="538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+mj-lt"/>
              <a:buAutoNum type="arabicPeriod"/>
            </a:pPr>
            <a:r>
              <a:rPr lang="pt-PT" sz="28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pt-PT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wallet</a:t>
            </a:r>
            <a:r>
              <a:rPr lang="pt-PT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8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expense</a:t>
            </a:r>
            <a:endParaRPr lang="pt-PT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pt-PT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pt-PT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8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en-GB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 monthly card income</a:t>
            </a: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8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en-GB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 money borrow</a:t>
            </a: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Transfer money from card to wallet</a:t>
            </a: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GB" sz="28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800" b="1" dirty="0">
                <a:solidFill>
                  <a:srgbClr val="34495E"/>
                </a:solidFill>
                <a:latin typeface="Montserrat" panose="00000500000000000000" pitchFamily="50" charset="0"/>
              </a:rPr>
              <a:t>Check info on registered transactions </a:t>
            </a:r>
          </a:p>
        </p:txBody>
      </p:sp>
    </p:spTree>
    <p:extLst>
      <p:ext uri="{BB962C8B-B14F-4D97-AF65-F5344CB8AC3E}">
        <p14:creationId xmlns:p14="http://schemas.microsoft.com/office/powerpoint/2010/main" val="37576347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Prototype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07431A4-FAD7-495E-A6C5-8804D634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14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DFB2E21-960D-416C-A00D-1A2548996605}"/>
              </a:ext>
            </a:extLst>
          </p:cNvPr>
          <p:cNvSpPr txBox="1">
            <a:spLocks/>
          </p:cNvSpPr>
          <p:nvPr/>
        </p:nvSpPr>
        <p:spPr>
          <a:xfrm>
            <a:off x="410860" y="1786167"/>
            <a:ext cx="8062580" cy="4567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8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participants</a:t>
            </a:r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Positive feedback! (but…)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2ECC71"/>
                </a:solidFill>
                <a:latin typeface="Montserrat" panose="00000500000000000000" pitchFamily="50" charset="0"/>
              </a:rPr>
              <a:t>Suggestions for improvement!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DCC3826-2DEA-41BE-8A63-20FD6F824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21" y="1145299"/>
            <a:ext cx="1080541" cy="108054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2138FBE-D586-4E7F-9014-9931BA075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0280" y="2388400"/>
            <a:ext cx="1569720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457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Prototype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Changes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07431A4-FAD7-495E-A6C5-8804D634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15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4AF496-6BE1-4E33-A97B-CCF9D05250DF}"/>
              </a:ext>
            </a:extLst>
          </p:cNvPr>
          <p:cNvSpPr txBox="1">
            <a:spLocks/>
          </p:cNvSpPr>
          <p:nvPr/>
        </p:nvSpPr>
        <p:spPr>
          <a:xfrm>
            <a:off x="252564" y="1172237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Creation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of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periodic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incomes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/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expenses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9DA515-0B61-404B-80DE-943799663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66" y="2996575"/>
            <a:ext cx="2617708" cy="3490276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97959E90-7EFD-4F8A-A730-648114027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1" y="2221192"/>
            <a:ext cx="2669207" cy="355894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022365E-7173-482D-9D53-10237389F3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5565" y="2071851"/>
            <a:ext cx="1781175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10E97-D4D4-4311-A047-4CF251D00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179" y="2475140"/>
            <a:ext cx="1714761" cy="29199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3F3CB8D-0BCA-4895-B525-50F3570BC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2831" y="2606202"/>
            <a:ext cx="1781175" cy="3857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65B965-D5F1-4A02-8CD7-0150D3962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3144" y="3009492"/>
            <a:ext cx="1700547" cy="291998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D953F8-03A5-4DD6-B05E-8BDB8D310512}"/>
              </a:ext>
            </a:extLst>
          </p:cNvPr>
          <p:cNvSpPr/>
          <p:nvPr/>
        </p:nvSpPr>
        <p:spPr>
          <a:xfrm>
            <a:off x="9913972" y="4654079"/>
            <a:ext cx="1335373" cy="490220"/>
          </a:xfrm>
          <a:prstGeom prst="roundRect">
            <a:avLst/>
          </a:prstGeom>
          <a:noFill/>
          <a:ln w="381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352F5F0-CBEC-4ED2-BABA-E125879544AD}"/>
              </a:ext>
            </a:extLst>
          </p:cNvPr>
          <p:cNvSpPr/>
          <p:nvPr/>
        </p:nvSpPr>
        <p:spPr>
          <a:xfrm>
            <a:off x="6175679" y="3693860"/>
            <a:ext cx="1357182" cy="96021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C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2701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Prototype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Changes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07431A4-FAD7-495E-A6C5-8804D634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16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4AF496-6BE1-4E33-A97B-CCF9D05250DF}"/>
              </a:ext>
            </a:extLst>
          </p:cNvPr>
          <p:cNvSpPr txBox="1">
            <a:spLocks/>
          </p:cNvSpPr>
          <p:nvPr/>
        </p:nvSpPr>
        <p:spPr>
          <a:xfrm>
            <a:off x="167162" y="1181804"/>
            <a:ext cx="9333649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“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Carroussel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view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”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between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wallet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and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card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022365E-7173-482D-9D53-10237389F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8579" y="1915999"/>
            <a:ext cx="2081360" cy="450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10E97-D4D4-4311-A047-4CF251D0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53" y="2477309"/>
            <a:ext cx="2003753" cy="341209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352F5F0-CBEC-4ED2-BABA-E125879544AD}"/>
              </a:ext>
            </a:extLst>
          </p:cNvPr>
          <p:cNvSpPr/>
          <p:nvPr/>
        </p:nvSpPr>
        <p:spPr>
          <a:xfrm>
            <a:off x="6566564" y="3406871"/>
            <a:ext cx="1357182" cy="96021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C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B1D505D-39E8-49CA-96FF-072872F80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6" y="2157514"/>
            <a:ext cx="3072832" cy="4097109"/>
          </a:xfrm>
          <a:prstGeom prst="rect">
            <a:avLst/>
          </a:prstGeom>
        </p:spPr>
      </p:pic>
      <p:pic>
        <p:nvPicPr>
          <p:cNvPr id="8" name="Picture 7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00AD3B7A-23EC-4D09-90BC-47F55FC0A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63" y="2477309"/>
            <a:ext cx="3001753" cy="40023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0C49B8-8E3D-40DB-8FE7-24896DD2CF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68147"/>
          <a:stretch/>
        </p:blipFill>
        <p:spPr>
          <a:xfrm>
            <a:off x="9638603" y="3536411"/>
            <a:ext cx="366503" cy="115062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79F0B163-F6B7-4DF5-A836-B80EAA9A9A03}"/>
              </a:ext>
            </a:extLst>
          </p:cNvPr>
          <p:cNvSpPr txBox="1">
            <a:spLocks/>
          </p:cNvSpPr>
          <p:nvPr/>
        </p:nvSpPr>
        <p:spPr>
          <a:xfrm>
            <a:off x="10019532" y="1876996"/>
            <a:ext cx="452866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*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3D98390-EDFD-4E7B-ACD1-A38460305207}"/>
              </a:ext>
            </a:extLst>
          </p:cNvPr>
          <p:cNvSpPr txBox="1">
            <a:spLocks/>
          </p:cNvSpPr>
          <p:nvPr/>
        </p:nvSpPr>
        <p:spPr>
          <a:xfrm>
            <a:off x="10039939" y="5218027"/>
            <a:ext cx="2081360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*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Not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representative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of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the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final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product</a:t>
            </a:r>
            <a:endParaRPr lang="en-GB" sz="15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726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Development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Problems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52354FC-9E6D-4F9D-BE3C-03DC94EA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17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15679-833A-4C8F-AB41-E36C3978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43" y="2981849"/>
            <a:ext cx="6278142" cy="33745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9FA6FE4-0519-4656-91D1-A7521E93F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108" y="1152992"/>
            <a:ext cx="3933825" cy="3933825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0AFF7C7-6BB4-4F10-8F6F-A391984C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286" y="2772266"/>
            <a:ext cx="1313468" cy="1313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A3779-5735-42CA-B49A-6460028CB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3" y="1304043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55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Development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Problems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52354FC-9E6D-4F9D-BE3C-03DC94EA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18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5E4989-0642-43C4-B92F-6CAB6BA9DA20}"/>
              </a:ext>
            </a:extLst>
          </p:cNvPr>
          <p:cNvSpPr txBox="1">
            <a:spLocks/>
          </p:cNvSpPr>
          <p:nvPr/>
        </p:nvSpPr>
        <p:spPr>
          <a:xfrm>
            <a:off x="89555" y="90258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Wallet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/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Card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Transaction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B69C2B-9806-437E-8B62-0EB355EA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7380" y="1891639"/>
            <a:ext cx="2081360" cy="4507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BDDA0-5BB9-4E47-8A9B-7EBB0988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154" y="2452949"/>
            <a:ext cx="2003753" cy="341209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59372E-9614-4C30-9C43-F3739F3E9CDC}"/>
              </a:ext>
            </a:extLst>
          </p:cNvPr>
          <p:cNvSpPr/>
          <p:nvPr/>
        </p:nvSpPr>
        <p:spPr>
          <a:xfrm>
            <a:off x="5246276" y="3715922"/>
            <a:ext cx="1357182" cy="96021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C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384B355-F099-4DD9-A9F6-DE6ECA03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994" y="1905117"/>
            <a:ext cx="2081360" cy="4507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2B88F3-D0E7-4C11-BA06-9F957ACDF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426" y="2452949"/>
            <a:ext cx="1988496" cy="34120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E5B3C4-11A7-4293-BB0F-700E1B51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317" y="1905117"/>
            <a:ext cx="2081360" cy="4507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B225A-0083-4FDD-9225-C1953FAFB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749" y="2452948"/>
            <a:ext cx="1988496" cy="341209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4FFFCF8-7E3F-4AE3-A7C4-A2493F5DF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057" y="1905117"/>
            <a:ext cx="2081360" cy="4507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362C7-D52D-4FFB-B919-F9EC4052F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31" y="2466427"/>
            <a:ext cx="2003753" cy="341209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EBF2CF6-3D77-469C-9F94-459D9E11A8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68147"/>
          <a:stretch/>
        </p:blipFill>
        <p:spPr>
          <a:xfrm>
            <a:off x="2188081" y="3525520"/>
            <a:ext cx="366503" cy="1150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487499-14B1-4760-85F6-FE950183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7426" y="2439470"/>
            <a:ext cx="1988496" cy="34120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BAEC01D-7627-4536-877F-BC0FC9637E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4144"/>
          <a:stretch/>
        </p:blipFill>
        <p:spPr>
          <a:xfrm>
            <a:off x="3037425" y="3512041"/>
            <a:ext cx="447111" cy="9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37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Development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Problems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52354FC-9E6D-4F9D-BE3C-03DC94EA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19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5E4989-0642-43C4-B92F-6CAB6BA9DA20}"/>
              </a:ext>
            </a:extLst>
          </p:cNvPr>
          <p:cNvSpPr txBox="1">
            <a:spLocks/>
          </p:cNvSpPr>
          <p:nvPr/>
        </p:nvSpPr>
        <p:spPr>
          <a:xfrm>
            <a:off x="89555" y="64730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Graph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limitations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B69C2B-9806-437E-8B62-0EB355EA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7380" y="1891639"/>
            <a:ext cx="2081360" cy="4507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BDDA0-5BB9-4E47-8A9B-7EBB0988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154" y="2452949"/>
            <a:ext cx="2003753" cy="341209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59372E-9614-4C30-9C43-F3739F3E9CDC}"/>
              </a:ext>
            </a:extLst>
          </p:cNvPr>
          <p:cNvSpPr/>
          <p:nvPr/>
        </p:nvSpPr>
        <p:spPr>
          <a:xfrm>
            <a:off x="5246276" y="3715922"/>
            <a:ext cx="1357182" cy="96021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C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3D27D-1202-48F3-8A93-E6259318C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153" y="2439469"/>
            <a:ext cx="2003753" cy="3412095"/>
          </a:xfrm>
          <a:prstGeom prst="rect">
            <a:avLst/>
          </a:prstGeom>
        </p:spPr>
      </p:pic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F4B74CCD-61D5-42E8-9E29-E154F5620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43" y="1862038"/>
            <a:ext cx="3445437" cy="45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26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A19958D-117B-4523-8A93-A3F66282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922" y="3132329"/>
            <a:ext cx="1337451" cy="13374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B7702F-5F2B-4D10-A280-8BA509443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8214" y="2955712"/>
            <a:ext cx="1682072" cy="17014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Problem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88485F8-8310-44FA-AA64-D6DBEF201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9283" y="1361882"/>
            <a:ext cx="1527254" cy="152725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C87C933-CD54-477F-B61E-6249EF3AD5A7}"/>
              </a:ext>
            </a:extLst>
          </p:cNvPr>
          <p:cNvSpPr txBox="1">
            <a:spLocks/>
          </p:cNvSpPr>
          <p:nvPr/>
        </p:nvSpPr>
        <p:spPr>
          <a:xfrm>
            <a:off x="486275" y="1718157"/>
            <a:ext cx="8346640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Needlessly</a:t>
            </a:r>
            <a:r>
              <a:rPr lang="pt-PT" sz="40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Complicated</a:t>
            </a:r>
            <a:endParaRPr lang="en-GB" sz="40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B7E2ABF-B78A-4E39-8112-E35CAD19D925}"/>
              </a:ext>
            </a:extLst>
          </p:cNvPr>
          <p:cNvSpPr txBox="1">
            <a:spLocks/>
          </p:cNvSpPr>
          <p:nvPr/>
        </p:nvSpPr>
        <p:spPr>
          <a:xfrm>
            <a:off x="4123441" y="3380753"/>
            <a:ext cx="7890236" cy="840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Bank</a:t>
            </a:r>
            <a:r>
              <a:rPr lang="pt-PT" sz="40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account</a:t>
            </a:r>
            <a:r>
              <a:rPr lang="pt-PT" sz="40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binding</a:t>
            </a:r>
            <a:endParaRPr lang="en-GB" sz="40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576AC6D-8671-412C-A71C-0852EC69E8AE}"/>
              </a:ext>
            </a:extLst>
          </p:cNvPr>
          <p:cNvSpPr txBox="1">
            <a:spLocks/>
          </p:cNvSpPr>
          <p:nvPr/>
        </p:nvSpPr>
        <p:spPr>
          <a:xfrm>
            <a:off x="486275" y="5023320"/>
            <a:ext cx="7274332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4000" b="1" dirty="0">
                <a:solidFill>
                  <a:srgbClr val="34495E"/>
                </a:solidFill>
                <a:latin typeface="Montserrat" panose="00000500000000000000" pitchFamily="50" charset="0"/>
              </a:rPr>
              <a:t>No </a:t>
            </a: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loan</a:t>
            </a:r>
            <a:r>
              <a:rPr lang="pt-PT" sz="40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capabilities</a:t>
            </a:r>
            <a:endParaRPr lang="en-GB" sz="40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8A313C1-FFB7-47B1-8714-22B3F3220E9D}"/>
              </a:ext>
            </a:extLst>
          </p:cNvPr>
          <p:cNvSpPr txBox="1">
            <a:spLocks/>
          </p:cNvSpPr>
          <p:nvPr/>
        </p:nvSpPr>
        <p:spPr>
          <a:xfrm rot="20287526">
            <a:off x="7746602" y="887217"/>
            <a:ext cx="913977" cy="1335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0000" b="1" dirty="0">
                <a:solidFill>
                  <a:srgbClr val="E74C3C"/>
                </a:solidFill>
                <a:latin typeface="Montserrat" panose="00000500000000000000" pitchFamily="50" charset="0"/>
              </a:rPr>
              <a:t>?</a:t>
            </a:r>
            <a:endParaRPr lang="en-GB" sz="100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BFDDBD4-7694-4D39-8D43-CCC91D84A50D}"/>
              </a:ext>
            </a:extLst>
          </p:cNvPr>
          <p:cNvSpPr txBox="1">
            <a:spLocks/>
          </p:cNvSpPr>
          <p:nvPr/>
        </p:nvSpPr>
        <p:spPr>
          <a:xfrm rot="699042">
            <a:off x="10115261" y="1647895"/>
            <a:ext cx="913977" cy="1335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0000" b="1" dirty="0">
                <a:solidFill>
                  <a:srgbClr val="E74C3C"/>
                </a:solidFill>
                <a:latin typeface="Montserrat" panose="00000500000000000000" pitchFamily="50" charset="0"/>
              </a:rPr>
              <a:t>?</a:t>
            </a:r>
            <a:endParaRPr lang="en-GB" sz="100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B0D0F23-CE45-4C9A-A0BF-A5591599F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417" y="4746076"/>
            <a:ext cx="1395092" cy="1395092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EBE44314-0BE0-44AF-914F-C4C09FE1092C}"/>
              </a:ext>
            </a:extLst>
          </p:cNvPr>
          <p:cNvSpPr txBox="1">
            <a:spLocks/>
          </p:cNvSpPr>
          <p:nvPr/>
        </p:nvSpPr>
        <p:spPr>
          <a:xfrm>
            <a:off x="8549283" y="4434026"/>
            <a:ext cx="1523157" cy="2193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5000" b="1" dirty="0">
                <a:solidFill>
                  <a:srgbClr val="E74C3C"/>
                </a:solidFill>
                <a:latin typeface="Montserrat" panose="00000500000000000000" pitchFamily="50" charset="0"/>
              </a:rPr>
              <a:t>X</a:t>
            </a:r>
            <a:endParaRPr lang="en-GB" sz="150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34243-5E6E-4B6E-9CF6-BA111E74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088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Development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Problems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52354FC-9E6D-4F9D-BE3C-03DC94EA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20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5E4989-0642-43C4-B92F-6CAB6BA9DA20}"/>
              </a:ext>
            </a:extLst>
          </p:cNvPr>
          <p:cNvSpPr txBox="1">
            <a:spLocks/>
          </p:cNvSpPr>
          <p:nvPr/>
        </p:nvSpPr>
        <p:spPr>
          <a:xfrm>
            <a:off x="89555" y="90258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Notification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limitations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B69C2B-9806-437E-8B62-0EB355EA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7380" y="1891639"/>
            <a:ext cx="2081360" cy="4507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BDDA0-5BB9-4E47-8A9B-7EBB0988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154" y="2452949"/>
            <a:ext cx="2003753" cy="341209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59372E-9614-4C30-9C43-F3739F3E9CDC}"/>
              </a:ext>
            </a:extLst>
          </p:cNvPr>
          <p:cNvSpPr/>
          <p:nvPr/>
        </p:nvSpPr>
        <p:spPr>
          <a:xfrm>
            <a:off x="5246276" y="3715922"/>
            <a:ext cx="1357182" cy="960218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2ECC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43D27D-1202-48F3-8A93-E6259318C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153" y="2439469"/>
            <a:ext cx="2003753" cy="341209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D524051-020D-402B-A86B-60A25CE4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994" y="1905117"/>
            <a:ext cx="2081360" cy="4507758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177AD-9886-40C3-9F62-F7C352355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93" y="2425989"/>
            <a:ext cx="2065353" cy="343905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48FD091-72E2-4A09-8AD6-ECE118AFDD7F}"/>
              </a:ext>
            </a:extLst>
          </p:cNvPr>
          <p:cNvSpPr txBox="1">
            <a:spLocks/>
          </p:cNvSpPr>
          <p:nvPr/>
        </p:nvSpPr>
        <p:spPr>
          <a:xfrm>
            <a:off x="5046955" y="1680283"/>
            <a:ext cx="452866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*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081B08-413E-4FD3-9CF8-C07169770D07}"/>
              </a:ext>
            </a:extLst>
          </p:cNvPr>
          <p:cNvSpPr txBox="1">
            <a:spLocks/>
          </p:cNvSpPr>
          <p:nvPr/>
        </p:nvSpPr>
        <p:spPr>
          <a:xfrm>
            <a:off x="589280" y="5499868"/>
            <a:ext cx="2380326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*For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illustrative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purposes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only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! Does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not</a:t>
            </a:r>
            <a:r>
              <a:rPr lang="pt-PT" sz="1500" b="1" dirty="0">
                <a:solidFill>
                  <a:srgbClr val="E74C3C"/>
                </a:solidFill>
                <a:latin typeface="Montserrat" panose="00000500000000000000" pitchFamily="50" charset="0"/>
              </a:rPr>
              <a:t> represente final </a:t>
            </a:r>
            <a:r>
              <a:rPr lang="pt-PT" sz="1500" b="1" dirty="0" err="1">
                <a:solidFill>
                  <a:srgbClr val="E74C3C"/>
                </a:solidFill>
                <a:latin typeface="Montserrat" panose="00000500000000000000" pitchFamily="50" charset="0"/>
              </a:rPr>
              <a:t>product</a:t>
            </a:r>
            <a:endParaRPr lang="en-GB" sz="15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C62EA-20B0-465E-A968-5CBA66BE2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153" y="2425989"/>
            <a:ext cx="2003753" cy="343905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2804CA-264E-4E26-9DF4-877FB4C216D8}"/>
              </a:ext>
            </a:extLst>
          </p:cNvPr>
          <p:cNvSpPr/>
          <p:nvPr/>
        </p:nvSpPr>
        <p:spPr>
          <a:xfrm>
            <a:off x="7079253" y="5391228"/>
            <a:ext cx="1444987" cy="399376"/>
          </a:xfrm>
          <a:prstGeom prst="roundRect">
            <a:avLst/>
          </a:prstGeom>
          <a:noFill/>
          <a:ln w="381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9411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21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410861" y="2316480"/>
            <a:ext cx="5862879" cy="603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6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participants</a:t>
            </a:r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6 assignments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1-5 evaluation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Comments &amp; Feedback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2DB84C-B599-4BD7-87BC-54C08BC4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21" y="995041"/>
            <a:ext cx="1080541" cy="108054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EC85B4D-DE25-4085-92B1-06B98B1E0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7554" y="2316479"/>
            <a:ext cx="1117848" cy="11178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E115B7-BF5B-4751-9BDB-E8AD7D234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7911" y="3756280"/>
            <a:ext cx="1280160" cy="12801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0D2BD3-4B17-4389-8080-E8D25D466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6910" y="4927021"/>
            <a:ext cx="1429329" cy="14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93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–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Assignments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22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410861" y="754144"/>
            <a:ext cx="10576874" cy="727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+mj-lt"/>
              <a:buAutoNum type="arabicPeriod"/>
            </a:pP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a 20€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food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wallet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expense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taking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place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in  20/5/2019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with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description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“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Lunch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with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peers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”</a:t>
            </a:r>
          </a:p>
          <a:p>
            <a:pPr marL="571500" indent="-571500" algn="l">
              <a:buFont typeface="+mj-lt"/>
              <a:buAutoNum type="arabicPeriod"/>
            </a:pPr>
            <a:endParaRPr lang="pt-PT" sz="15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Add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15€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card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monthly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income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.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starting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date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should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be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18/5/2019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and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description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should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read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“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Parent’s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Allowance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”</a:t>
            </a:r>
          </a:p>
          <a:p>
            <a:pPr marL="571500" indent="-571500" algn="l">
              <a:buFont typeface="+mj-lt"/>
              <a:buAutoNum type="arabicPeriod"/>
            </a:pPr>
            <a:endParaRPr lang="pt-PT" sz="15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that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Antonio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lent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30€ in cash,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which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you’ve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promised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to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pay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until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the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31st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of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may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(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of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this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year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)</a:t>
            </a:r>
          </a:p>
          <a:p>
            <a:pPr marL="571500" indent="-571500" algn="l">
              <a:buFont typeface="+mj-lt"/>
              <a:buAutoNum type="arabicPeriod"/>
            </a:pPr>
            <a:endParaRPr lang="pt-PT" sz="15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found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Antonio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and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paid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him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what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owed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ahead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of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time.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Regist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that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did</a:t>
            </a:r>
            <a:r>
              <a:rPr lang="pt-PT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2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so</a:t>
            </a:r>
            <a:endParaRPr lang="pt-PT" sz="27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endParaRPr lang="pt-PT" sz="15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Transfer 5€ from your card to your wallet</a:t>
            </a:r>
          </a:p>
          <a:p>
            <a:pPr marL="571500" indent="-571500" algn="l">
              <a:buFont typeface="+mj-lt"/>
              <a:buAutoNum type="arabicPeriod"/>
            </a:pPr>
            <a:endParaRPr lang="en-GB" sz="15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+mj-lt"/>
              <a:buAutoNum type="arabicPeriod"/>
            </a:pPr>
            <a:r>
              <a:rPr lang="en-GB" sz="2700" b="1" dirty="0">
                <a:solidFill>
                  <a:srgbClr val="34495E"/>
                </a:solidFill>
                <a:latin typeface="Montserrat" panose="00000500000000000000" pitchFamily="50" charset="0"/>
              </a:rPr>
              <a:t>Check out info on all the transactions you’ve done up to now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99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23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248151" y="1907863"/>
            <a:ext cx="9789929" cy="603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Everyone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managed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to complete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all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assignments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!</a:t>
            </a: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More positive feedback! (but…once again…)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E74C3C"/>
                </a:solidFill>
                <a:latin typeface="Montserrat" panose="00000500000000000000" pitchFamily="50" charset="0"/>
              </a:rPr>
              <a:t>Some comments and suggestions on the lack of confirmation transactions…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22DB84C-B599-4BD7-87BC-54C08BC4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0153" y="1304043"/>
            <a:ext cx="1080541" cy="10805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4A6A60E-EE4B-4FD0-92CB-F0DAB3301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3220" y="2753443"/>
            <a:ext cx="1569720" cy="15697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C890D98-04F2-48C9-A91D-AFDEBA267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35416">
            <a:off x="10053415" y="2677700"/>
            <a:ext cx="794557" cy="7945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7518DA-0F7D-4C1D-ADAA-7844C3E812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22773">
            <a:off x="9276736" y="3726008"/>
            <a:ext cx="680225" cy="6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89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24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248151" y="364179"/>
            <a:ext cx="6447289" cy="3333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5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So</a:t>
            </a:r>
            <a:r>
              <a:rPr lang="pt-PT" sz="5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5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we</a:t>
            </a:r>
            <a:r>
              <a:rPr lang="pt-PT" sz="5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5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fixed</a:t>
            </a:r>
            <a:r>
              <a:rPr lang="pt-PT" sz="5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5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that</a:t>
            </a:r>
            <a:r>
              <a:rPr lang="pt-PT" sz="5000" b="1" dirty="0">
                <a:solidFill>
                  <a:srgbClr val="2ECC71"/>
                </a:solidFill>
                <a:latin typeface="Montserrat" panose="00000500000000000000" pitchFamily="50" charset="0"/>
              </a:rPr>
              <a:t> !</a:t>
            </a:r>
            <a:endParaRPr lang="en-GB" sz="5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42C1D5A-B68C-44FC-B88C-1C94F92D1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53148">
            <a:off x="559035" y="2364302"/>
            <a:ext cx="2081360" cy="4507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E7A52F-33A6-4FC8-8E86-A7D059FB3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53148">
            <a:off x="589079" y="2885174"/>
            <a:ext cx="2007460" cy="343212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2691F02-03A5-4C8B-9FB3-17B7FF36E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89053">
            <a:off x="2011729" y="2770540"/>
            <a:ext cx="2081360" cy="450775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FE09FBD-7C71-4E7E-AC3B-60036100A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6008">
            <a:off x="6242606" y="2920955"/>
            <a:ext cx="2081360" cy="45077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3E8ACB1-530B-4A96-A185-6070AF694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26008">
            <a:off x="6290296" y="3373761"/>
            <a:ext cx="1985979" cy="34796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D7B2FDD-010D-4770-8304-24C41C73D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9053">
            <a:off x="2038116" y="3291425"/>
            <a:ext cx="2005798" cy="339106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4725C0A-6F5B-45D9-A58D-5AA9FC5C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30041">
            <a:off x="7941261" y="3412173"/>
            <a:ext cx="2081360" cy="45077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8F24A49-D9C6-48DA-8B30-40BC20A47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30041">
            <a:off x="8004692" y="3846400"/>
            <a:ext cx="1968442" cy="348160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BDF7EF0-FDBA-4DE3-8DC9-EC700329B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9165" y="817744"/>
            <a:ext cx="2264598" cy="226459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4DEF533-8593-4750-ACCF-5FAB3C1F1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8016" y="2382881"/>
            <a:ext cx="2081360" cy="450775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BCEBCB1-FEB1-4114-8224-2E69B37C6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652" y="2885173"/>
            <a:ext cx="2003609" cy="339849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97E358-A52D-47B5-AF57-9EDF0C4DF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271366">
            <a:off x="5373785" y="2471924"/>
            <a:ext cx="2081360" cy="450775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8DEF6B6-787A-4583-B123-832A22859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271366">
            <a:off x="5427056" y="2934863"/>
            <a:ext cx="1990095" cy="347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00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25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248151" y="1907863"/>
            <a:ext cx="9789929" cy="603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B3B4A-8E38-43BA-8A38-D113801F4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96" y="1819740"/>
            <a:ext cx="4801283" cy="4723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93D598-60A9-47D0-BDFB-26BC7E433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0" y="977561"/>
            <a:ext cx="5313065" cy="44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987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26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248151" y="1907863"/>
            <a:ext cx="9789929" cy="603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169D68-7EF1-4A9D-B18B-11172EB3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9" y="934196"/>
            <a:ext cx="5313065" cy="5257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75E076-6A4F-4E63-AAA3-E51E26BA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775" y="1536886"/>
            <a:ext cx="5161190" cy="50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6685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Usability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Tests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Results</a:t>
            </a:r>
            <a:endParaRPr lang="pt-PT" sz="4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D5B2A4-5939-4F41-B269-54DED6F9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27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FE1B0-7654-48EE-AA33-3F57338EEC48}"/>
              </a:ext>
            </a:extLst>
          </p:cNvPr>
          <p:cNvSpPr txBox="1">
            <a:spLocks/>
          </p:cNvSpPr>
          <p:nvPr/>
        </p:nvSpPr>
        <p:spPr>
          <a:xfrm>
            <a:off x="248151" y="1907863"/>
            <a:ext cx="9789929" cy="603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3962D-93B5-4BFA-B8FD-38427176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1" y="919909"/>
            <a:ext cx="5291385" cy="5176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951A35-7DF0-4ACF-A686-3E5BCAA2F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88" y="1113790"/>
            <a:ext cx="5291385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09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Demo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86F9F59-37E5-4501-BC3E-DB8A1237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28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652C8FA-509F-4A4C-A055-B89E1A9B0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5855" y="145020"/>
            <a:ext cx="2859505" cy="6581335"/>
          </a:xfrm>
          <a:prstGeom prst="rect">
            <a:avLst/>
          </a:prstGeom>
        </p:spPr>
      </p:pic>
      <p:pic>
        <p:nvPicPr>
          <p:cNvPr id="2" name="Versao Rapida">
            <a:hlinkClick r:id="" action="ppaction://media"/>
            <a:extLst>
              <a:ext uri="{FF2B5EF4-FFF2-40B4-BE49-F238E27FC236}">
                <a16:creationId xmlns:a16="http://schemas.microsoft.com/office/drawing/2014/main" id="{0B175F8D-5666-4D06-818A-7A47F9F08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65855" y="647309"/>
            <a:ext cx="2859505" cy="50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95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AA76D-0B86-4D1F-A988-9B8D279F4D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40C53-876E-4B49-905D-37D6E88356BF}"/>
              </a:ext>
            </a:extLst>
          </p:cNvPr>
          <p:cNvSpPr txBox="1"/>
          <p:nvPr/>
        </p:nvSpPr>
        <p:spPr>
          <a:xfrm>
            <a:off x="1112363" y="4692652"/>
            <a:ext cx="10576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ChangeKeeper</a:t>
            </a:r>
            <a:endParaRPr lang="en-GB" sz="100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F244C-0587-4CDA-A857-6FA77459B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6B9B1-903A-4DA7-AF3F-B5A647057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B8FE22B-2430-47D0-A10B-78CF99FB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77" y="122549"/>
            <a:ext cx="4811246" cy="4811248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B84387-76EE-4A54-9CFD-6F9AEB439445}"/>
              </a:ext>
            </a:extLst>
          </p:cNvPr>
          <p:cNvSpPr txBox="1">
            <a:spLocks/>
          </p:cNvSpPr>
          <p:nvPr/>
        </p:nvSpPr>
        <p:spPr>
          <a:xfrm>
            <a:off x="920064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51DE01-B4F2-4F5E-96B0-E26C3C8BC040}" type="slidenum">
              <a:rPr lang="en-GB" smtClean="0">
                <a:solidFill>
                  <a:schemeClr val="bg1"/>
                </a:solidFill>
                <a:latin typeface="Montserrat" panose="00000500000000000000" pitchFamily="50" charset="0"/>
              </a:rPr>
              <a:pPr/>
              <a:t>29</a:t>
            </a:fld>
            <a:endParaRPr lang="en-GB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50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Idea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8E027E-1FEF-4BBB-A9EB-B7C4C32C346D}"/>
              </a:ext>
            </a:extLst>
          </p:cNvPr>
          <p:cNvCxnSpPr>
            <a:cxnSpLocks/>
          </p:cNvCxnSpPr>
          <p:nvPr/>
        </p:nvCxnSpPr>
        <p:spPr>
          <a:xfrm>
            <a:off x="7308721" y="1512419"/>
            <a:ext cx="2337848" cy="0"/>
          </a:xfrm>
          <a:prstGeom prst="line">
            <a:avLst/>
          </a:prstGeom>
          <a:ln w="57150" cap="rnd"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D14534-271E-4C0A-A2A5-91DCAC46DDA1}"/>
              </a:ext>
            </a:extLst>
          </p:cNvPr>
          <p:cNvCxnSpPr>
            <a:cxnSpLocks/>
          </p:cNvCxnSpPr>
          <p:nvPr/>
        </p:nvCxnSpPr>
        <p:spPr>
          <a:xfrm>
            <a:off x="7308721" y="2098452"/>
            <a:ext cx="2337848" cy="0"/>
          </a:xfrm>
          <a:prstGeom prst="line">
            <a:avLst/>
          </a:prstGeom>
          <a:ln w="57150" cap="rnd"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7CE782-7230-4CF4-B5F8-B4E99CC77698}"/>
              </a:ext>
            </a:extLst>
          </p:cNvPr>
          <p:cNvCxnSpPr>
            <a:cxnSpLocks/>
          </p:cNvCxnSpPr>
          <p:nvPr/>
        </p:nvCxnSpPr>
        <p:spPr>
          <a:xfrm>
            <a:off x="6875088" y="1806221"/>
            <a:ext cx="1329964" cy="0"/>
          </a:xfrm>
          <a:prstGeom prst="line">
            <a:avLst/>
          </a:prstGeom>
          <a:ln w="76200" cap="rnd">
            <a:solidFill>
              <a:srgbClr val="3498D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B12BEC62-201F-4C16-B0D4-1A88FE5A3BC8}"/>
              </a:ext>
            </a:extLst>
          </p:cNvPr>
          <p:cNvSpPr txBox="1">
            <a:spLocks/>
          </p:cNvSpPr>
          <p:nvPr/>
        </p:nvSpPr>
        <p:spPr>
          <a:xfrm>
            <a:off x="486276" y="1237421"/>
            <a:ext cx="4227126" cy="840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Easy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-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to-use</a:t>
            </a: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D39046-9FC9-4A99-9598-F5CCB6F65444}"/>
              </a:ext>
            </a:extLst>
          </p:cNvPr>
          <p:cNvCxnSpPr>
            <a:cxnSpLocks/>
          </p:cNvCxnSpPr>
          <p:nvPr/>
        </p:nvCxnSpPr>
        <p:spPr>
          <a:xfrm>
            <a:off x="8981587" y="1806221"/>
            <a:ext cx="1329964" cy="0"/>
          </a:xfrm>
          <a:prstGeom prst="line">
            <a:avLst/>
          </a:prstGeom>
          <a:ln w="76200" cap="rnd">
            <a:solidFill>
              <a:srgbClr val="3498D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DFDDECE1-B3A3-440E-899A-58B93FCEA76B}"/>
              </a:ext>
            </a:extLst>
          </p:cNvPr>
          <p:cNvSpPr txBox="1">
            <a:spLocks/>
          </p:cNvSpPr>
          <p:nvPr/>
        </p:nvSpPr>
        <p:spPr>
          <a:xfrm>
            <a:off x="3913111" y="2637388"/>
            <a:ext cx="8997089" cy="840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Keeps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track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of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all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transactions</a:t>
            </a: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EB2DE13-E44A-45A2-9B94-36878CB25E6F}"/>
              </a:ext>
            </a:extLst>
          </p:cNvPr>
          <p:cNvSpPr txBox="1">
            <a:spLocks/>
          </p:cNvSpPr>
          <p:nvPr/>
        </p:nvSpPr>
        <p:spPr>
          <a:xfrm>
            <a:off x="518085" y="4243488"/>
            <a:ext cx="6947944" cy="840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Targeted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towards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teens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 &amp; 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young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adults</a:t>
            </a:r>
            <a:endParaRPr lang="en-GB" sz="37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262A3FA-E8E5-4189-A2E2-E5EDC51FE599}"/>
              </a:ext>
            </a:extLst>
          </p:cNvPr>
          <p:cNvSpPr txBox="1">
            <a:spLocks/>
          </p:cNvSpPr>
          <p:nvPr/>
        </p:nvSpPr>
        <p:spPr>
          <a:xfrm>
            <a:off x="3913111" y="5620579"/>
            <a:ext cx="8583881" cy="8406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Manages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allowances</a:t>
            </a:r>
            <a:r>
              <a:rPr lang="pt-PT" sz="3700" b="1" dirty="0">
                <a:solidFill>
                  <a:srgbClr val="34495E"/>
                </a:solidFill>
                <a:latin typeface="Montserrat" panose="00000500000000000000" pitchFamily="50" charset="0"/>
              </a:rPr>
              <a:t>/</a:t>
            </a:r>
            <a:r>
              <a:rPr lang="pt-PT" sz="37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subscriptions</a:t>
            </a:r>
            <a:endParaRPr lang="en-GB" sz="3700" b="1" dirty="0">
              <a:solidFill>
                <a:srgbClr val="34495E"/>
              </a:solidFill>
              <a:latin typeface="Montserrat" panose="00000500000000000000" pitchFamily="50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AA1AB13-80AF-498B-A42E-EF0AD71E6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0969" y="2561303"/>
            <a:ext cx="1117848" cy="111784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9D7B50C-53D1-492D-BC52-BEEB2C993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375" y="4037355"/>
            <a:ext cx="1080541" cy="108054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FA87917-0805-47DF-B2A4-5B22A0B5D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8095" y="5439155"/>
            <a:ext cx="1023597" cy="1023597"/>
          </a:xfrm>
          <a:prstGeom prst="rect">
            <a:avLst/>
          </a:prstGeom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C294A707-3EC2-4754-8D10-D922727F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3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123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Persona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3810E2B-DF3D-429D-8DE0-A4889E6A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4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1A6716-8946-4A22-A93E-5CD87395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01" y="1204468"/>
            <a:ext cx="2547895" cy="29155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ECC7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D413146-CFC5-4750-BB31-EE3BEA6B0E18}"/>
              </a:ext>
            </a:extLst>
          </p:cNvPr>
          <p:cNvSpPr txBox="1">
            <a:spLocks/>
          </p:cNvSpPr>
          <p:nvPr/>
        </p:nvSpPr>
        <p:spPr>
          <a:xfrm>
            <a:off x="297739" y="1199069"/>
            <a:ext cx="5952231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65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Jõao</a:t>
            </a:r>
            <a:r>
              <a:rPr lang="pt-PT" sz="6500" b="1" dirty="0">
                <a:solidFill>
                  <a:srgbClr val="2ECC71"/>
                </a:solidFill>
                <a:latin typeface="Montserrat" panose="00000500000000000000" pitchFamily="50" charset="0"/>
              </a:rPr>
              <a:t> Dias</a:t>
            </a:r>
            <a:endParaRPr lang="en-GB" sz="65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494CD7-A18E-4502-B310-EA79FAAFA4F3}"/>
              </a:ext>
            </a:extLst>
          </p:cNvPr>
          <p:cNvSpPr txBox="1">
            <a:spLocks/>
          </p:cNvSpPr>
          <p:nvPr/>
        </p:nvSpPr>
        <p:spPr>
          <a:xfrm>
            <a:off x="410860" y="2039674"/>
            <a:ext cx="7243705" cy="4567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20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years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old</a:t>
            </a:r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2º year Bachelor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Moved to Aveiro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Monthly Allowance</a:t>
            </a: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Gym Subscription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79DA971-852D-4C35-BB81-8DC73580A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794" y="2232875"/>
            <a:ext cx="805206" cy="8052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C598887-87BF-43E5-9130-1E4A6E34BE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8576" y="3135098"/>
            <a:ext cx="717417" cy="71741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21469DA-DE13-4E58-B6C2-7652836B7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1204" y="4035406"/>
            <a:ext cx="805207" cy="80520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FCC90F8-E6EB-4A89-8741-F5F6C02D6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0726" y="5172671"/>
            <a:ext cx="665267" cy="66526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DF23321-A01C-4C24-B167-A355D8702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62460">
            <a:off x="5309991" y="5935052"/>
            <a:ext cx="786009" cy="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41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333F90A1-5603-4EC3-B487-DA1CB180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2040">
            <a:off x="11063881" y="4102542"/>
            <a:ext cx="1016458" cy="1016458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Persona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3810E2B-DF3D-429D-8DE0-A4889E6A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5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1A6716-8946-4A22-A93E-5CD87395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701" y="1204468"/>
            <a:ext cx="2547895" cy="29155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ECC7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D413146-CFC5-4750-BB31-EE3BEA6B0E18}"/>
              </a:ext>
            </a:extLst>
          </p:cNvPr>
          <p:cNvSpPr txBox="1">
            <a:spLocks/>
          </p:cNvSpPr>
          <p:nvPr/>
        </p:nvSpPr>
        <p:spPr>
          <a:xfrm>
            <a:off x="297739" y="1199069"/>
            <a:ext cx="5952231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65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Jõao</a:t>
            </a:r>
            <a:r>
              <a:rPr lang="pt-PT" sz="6500" b="1" dirty="0">
                <a:solidFill>
                  <a:srgbClr val="2ECC71"/>
                </a:solidFill>
                <a:latin typeface="Montserrat" panose="00000500000000000000" pitchFamily="50" charset="0"/>
              </a:rPr>
              <a:t> Dias</a:t>
            </a:r>
            <a:endParaRPr lang="en-GB" sz="65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4494CD7-A18E-4502-B310-EA79FAAFA4F3}"/>
              </a:ext>
            </a:extLst>
          </p:cNvPr>
          <p:cNvSpPr txBox="1">
            <a:spLocks/>
          </p:cNvSpPr>
          <p:nvPr/>
        </p:nvSpPr>
        <p:spPr>
          <a:xfrm>
            <a:off x="410862" y="1949390"/>
            <a:ext cx="6706376" cy="456740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Can’t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keep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track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of</a:t>
            </a:r>
            <a:r>
              <a:rPr lang="pt-PT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34495E"/>
                </a:solidFill>
                <a:latin typeface="Montserrat" panose="00000500000000000000" pitchFamily="50" charset="0"/>
              </a:rPr>
              <a:t>expenses</a:t>
            </a:r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pt-PT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Takes too long to manage funds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algn="l"/>
            <a:endParaRPr lang="en-GB" sz="3400" b="1" dirty="0">
              <a:solidFill>
                <a:srgbClr val="34495E"/>
              </a:solidFill>
              <a:latin typeface="Montserrat" panose="00000500000000000000" pitchFamily="50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400" b="1" dirty="0">
                <a:solidFill>
                  <a:srgbClr val="34495E"/>
                </a:solidFill>
                <a:latin typeface="Montserrat" panose="00000500000000000000" pitchFamily="50" charset="0"/>
              </a:rPr>
              <a:t>Wants an easy &amp; straightforward way to manage his money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79EF6A-0890-4924-A29E-900B636AD5B3}"/>
              </a:ext>
            </a:extLst>
          </p:cNvPr>
          <p:cNvCxnSpPr/>
          <p:nvPr/>
        </p:nvCxnSpPr>
        <p:spPr>
          <a:xfrm>
            <a:off x="377072" y="4685122"/>
            <a:ext cx="740946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0713B48-8496-4CD8-A78D-F31FB86B112F}"/>
              </a:ext>
            </a:extLst>
          </p:cNvPr>
          <p:cNvSpPr txBox="1">
            <a:spLocks/>
          </p:cNvSpPr>
          <p:nvPr/>
        </p:nvSpPr>
        <p:spPr>
          <a:xfrm>
            <a:off x="6917205" y="4436497"/>
            <a:ext cx="1122618" cy="6217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0000" b="1" dirty="0">
                <a:solidFill>
                  <a:srgbClr val="E74C3C"/>
                </a:solidFill>
                <a:latin typeface="Montserrat" panose="00000500000000000000" pitchFamily="50" charset="0"/>
              </a:rPr>
              <a:t>+</a:t>
            </a:r>
            <a:endParaRPr lang="en-GB" sz="10000" b="1" dirty="0">
              <a:solidFill>
                <a:srgbClr val="E74C3C"/>
              </a:solidFill>
              <a:latin typeface="Montserrat" panose="00000500000000000000" pitchFamily="50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174856-0E11-4333-92FE-8B1E603D55F4}"/>
              </a:ext>
            </a:extLst>
          </p:cNvPr>
          <p:cNvSpPr txBox="1">
            <a:spLocks/>
          </p:cNvSpPr>
          <p:nvPr/>
        </p:nvSpPr>
        <p:spPr>
          <a:xfrm>
            <a:off x="7584592" y="4861497"/>
            <a:ext cx="4536707" cy="1745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4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That’s</a:t>
            </a:r>
            <a:r>
              <a:rPr lang="pt-PT" sz="34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where</a:t>
            </a:r>
            <a:r>
              <a:rPr lang="pt-PT" sz="34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34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ChangeKeeper</a:t>
            </a:r>
            <a:r>
              <a:rPr lang="pt-PT" sz="3400" b="1" dirty="0">
                <a:solidFill>
                  <a:srgbClr val="2ECC71"/>
                </a:solidFill>
                <a:latin typeface="Montserrat" panose="00000500000000000000" pitchFamily="50" charset="0"/>
              </a:rPr>
              <a:t> comes in!</a:t>
            </a:r>
            <a:endParaRPr lang="en-GB" sz="34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D4B156D-3BDE-4E28-AA56-3FF49A460705}"/>
              </a:ext>
            </a:extLst>
          </p:cNvPr>
          <p:cNvSpPr/>
          <p:nvPr/>
        </p:nvSpPr>
        <p:spPr>
          <a:xfrm>
            <a:off x="7042858" y="5435444"/>
            <a:ext cx="818063" cy="766936"/>
          </a:xfrm>
          <a:prstGeom prst="stripedRightArrow">
            <a:avLst/>
          </a:prstGeom>
          <a:solidFill>
            <a:srgbClr val="2ECC71"/>
          </a:solidFill>
          <a:ln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2EC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27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- 1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6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45662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Insufficient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Money to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pay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gym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subscription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264" y="2534284"/>
            <a:ext cx="1781175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7F19D1-CA9B-44B3-A83E-315163C6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78" y="2937573"/>
            <a:ext cx="1714761" cy="29199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30828D0-C0B0-40C2-B367-36D1BE590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88478">
            <a:off x="947158" y="4541605"/>
            <a:ext cx="933450" cy="15621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61F93C-37E9-4DEF-BFB1-A6FBE105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817" y="2534284"/>
            <a:ext cx="1781175" cy="3857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07F4B0-A203-4EE5-84A2-7703E4FE2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4587" y="2937574"/>
            <a:ext cx="1714761" cy="29199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07DDDA0-F326-4B23-A1A1-0D024C060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6977" y="4750046"/>
            <a:ext cx="933450" cy="15621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0AEFE6-EF0B-4459-A60D-E67EE252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370" y="2534284"/>
            <a:ext cx="1781175" cy="38576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71D2DBE-1D4B-44BA-BE47-2DE189AB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923" y="2534284"/>
            <a:ext cx="1781175" cy="3857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B03D-9F4E-439D-BAFD-8C4A9179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791" y="2937574"/>
            <a:ext cx="1714761" cy="291998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C1B898B-4B60-4327-A838-6303D5126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58470">
            <a:off x="7110715" y="3829477"/>
            <a:ext cx="933450" cy="156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DA7ACA-1A02-45BA-A210-C3EEDB632F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7129" y="2937574"/>
            <a:ext cx="1714761" cy="291998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AE32C78-9873-41A5-AD0E-0889FEC24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39653">
            <a:off x="9387646" y="5167374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870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- 1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7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45662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Insufficient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Money to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pay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gym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subscription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9118" y="2534285"/>
            <a:ext cx="1781175" cy="3857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78247-E507-42E7-AD55-23849FB2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33" y="2937574"/>
            <a:ext cx="1726376" cy="29199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8179F41-8543-46CB-ACDA-E48EEAC2C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588478">
            <a:off x="4423401" y="5121801"/>
            <a:ext cx="933450" cy="1562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EF35A90-9F0A-42E6-A5B2-D316DE32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5030" y="2534284"/>
            <a:ext cx="1781175" cy="3857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365F40-55A9-4548-9D39-B71E2955C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2429" y="2937574"/>
            <a:ext cx="1726376" cy="291998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0180E55-AF82-4132-A13C-4EE311B16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467543">
            <a:off x="6076120" y="4697877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- 2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8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45662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Problems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managing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wallet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&amp;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card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funds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264" y="2534285"/>
            <a:ext cx="1781175" cy="3857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7F19D1-CA9B-44B3-A83E-315163C6E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78" y="2937574"/>
            <a:ext cx="1714761" cy="291998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61F93C-37E9-4DEF-BFB1-A6FBE105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817" y="2534284"/>
            <a:ext cx="1781175" cy="3857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07F4B0-A203-4EE5-84A2-7703E4FE2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587" y="2937574"/>
            <a:ext cx="1714761" cy="291998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0AEFE6-EF0B-4459-A60D-E67EE252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0370" y="2534284"/>
            <a:ext cx="1781175" cy="38576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71D2DBE-1D4B-44BA-BE47-2DE189AB9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923" y="2534284"/>
            <a:ext cx="1781175" cy="3857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DB03D-9F4E-439D-BAFD-8C4A91798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791" y="2937574"/>
            <a:ext cx="1714761" cy="29199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DA7ACA-1A02-45BA-A210-C3EEDB632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129" y="2937574"/>
            <a:ext cx="1714761" cy="29199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F8EBB-226F-4F0C-BBC8-9A7B21E97C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878" y="2937573"/>
            <a:ext cx="1714761" cy="291998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CB9384-93C3-4630-9D13-1E8B28F094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2220">
            <a:off x="1745960" y="4645919"/>
            <a:ext cx="933450" cy="156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06787F-EF81-4A33-BBAA-95E40AE35C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2592" y="2937573"/>
            <a:ext cx="1699545" cy="291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36FFC-BB5D-43F1-8892-1D96BD41C7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9855" y="2937572"/>
            <a:ext cx="1751690" cy="291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6BEDB-93BD-49E9-9CB5-310AE117F2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9817" y="2970273"/>
            <a:ext cx="1712073" cy="288728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721BC1-630B-4FE0-B50A-861E0A4AB7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43475" y="4620321"/>
            <a:ext cx="933450" cy="156210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67D96B-01DF-4597-8F11-9D2AEADA10D1}"/>
              </a:ext>
            </a:extLst>
          </p:cNvPr>
          <p:cNvSpPr/>
          <p:nvPr/>
        </p:nvSpPr>
        <p:spPr>
          <a:xfrm rot="10800000">
            <a:off x="6913249" y="4072379"/>
            <a:ext cx="1192137" cy="64027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779E11C-C741-41E0-9472-EF756999B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108058">
            <a:off x="7551861" y="3931605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34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F0BDAE-4A44-4775-A64B-66528E213AAE}"/>
              </a:ext>
            </a:extLst>
          </p:cNvPr>
          <p:cNvSpPr/>
          <p:nvPr/>
        </p:nvSpPr>
        <p:spPr>
          <a:xfrm rot="16200000">
            <a:off x="5184742" y="-5184743"/>
            <a:ext cx="754144" cy="11123629"/>
          </a:xfrm>
          <a:prstGeom prst="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7D609D4-A475-4C6D-B301-AF3E1639E993}"/>
              </a:ext>
            </a:extLst>
          </p:cNvPr>
          <p:cNvSpPr/>
          <p:nvPr/>
        </p:nvSpPr>
        <p:spPr>
          <a:xfrm>
            <a:off x="10284643" y="-563465"/>
            <a:ext cx="2384981" cy="1876933"/>
          </a:xfrm>
          <a:prstGeom prst="hexagon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BEA956C-7060-47F2-A7A3-3B5C89EE0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31" y="-9425"/>
            <a:ext cx="1313468" cy="1313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E9419B-A25C-4997-A945-723DCB346480}"/>
              </a:ext>
            </a:extLst>
          </p:cNvPr>
          <p:cNvSpPr txBox="1"/>
          <p:nvPr/>
        </p:nvSpPr>
        <p:spPr>
          <a:xfrm>
            <a:off x="89555" y="46258"/>
            <a:ext cx="1057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The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chemeClr val="bg1"/>
                </a:solidFill>
                <a:latin typeface="Montserrat" panose="00000500000000000000" pitchFamily="50" charset="0"/>
              </a:rPr>
              <a:t>Scenarios</a:t>
            </a:r>
            <a:r>
              <a:rPr lang="pt-PT" sz="4000" b="1" dirty="0">
                <a:solidFill>
                  <a:schemeClr val="bg1"/>
                </a:solidFill>
                <a:latin typeface="Montserrat" panose="00000500000000000000" pitchFamily="50" charset="0"/>
              </a:rPr>
              <a:t> - 2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0CFE8B-E668-468C-9304-2F9A02B6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0649" y="6356350"/>
            <a:ext cx="2743200" cy="365125"/>
          </a:xfrm>
        </p:spPr>
        <p:txBody>
          <a:bodyPr/>
          <a:lstStyle/>
          <a:p>
            <a:fld id="{D151DE01-B4F2-4F5E-96B0-E26C3C8BC040}" type="slidenum">
              <a:rPr lang="en-GB" smtClean="0">
                <a:solidFill>
                  <a:srgbClr val="2ECC71"/>
                </a:solidFill>
                <a:latin typeface="Montserrat" panose="00000500000000000000" pitchFamily="50" charset="0"/>
              </a:rPr>
              <a:t>9</a:t>
            </a:fld>
            <a:endParaRPr lang="en-GB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AC6482-DCA8-4797-8D42-D8025EDC76CC}"/>
              </a:ext>
            </a:extLst>
          </p:cNvPr>
          <p:cNvSpPr txBox="1">
            <a:spLocks/>
          </p:cNvSpPr>
          <p:nvPr/>
        </p:nvSpPr>
        <p:spPr>
          <a:xfrm>
            <a:off x="89555" y="1456629"/>
            <a:ext cx="10250855" cy="840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Problems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managing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wallet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&amp;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card</a:t>
            </a:r>
            <a:r>
              <a:rPr lang="pt-PT" sz="4000" b="1" dirty="0">
                <a:solidFill>
                  <a:srgbClr val="2ECC71"/>
                </a:solidFill>
                <a:latin typeface="Montserrat" panose="00000500000000000000" pitchFamily="50" charset="0"/>
              </a:rPr>
              <a:t> </a:t>
            </a:r>
            <a:r>
              <a:rPr lang="pt-PT" sz="4000" b="1" dirty="0" err="1">
                <a:solidFill>
                  <a:srgbClr val="2ECC71"/>
                </a:solidFill>
                <a:latin typeface="Montserrat" panose="00000500000000000000" pitchFamily="50" charset="0"/>
              </a:rPr>
              <a:t>funds</a:t>
            </a:r>
            <a:endParaRPr lang="en-GB" sz="4000" b="1" dirty="0">
              <a:solidFill>
                <a:srgbClr val="2ECC71"/>
              </a:solidFill>
              <a:latin typeface="Montserrat" panose="00000500000000000000" pitchFamily="50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FE1E125-76E2-4877-8123-CC2EB97B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9118" y="2534285"/>
            <a:ext cx="1781175" cy="3857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78247-E507-42E7-AD55-23849FB2C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33" y="2937574"/>
            <a:ext cx="1726376" cy="29199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EF35A90-9F0A-42E6-A5B2-D316DE32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5030" y="2534284"/>
            <a:ext cx="1781175" cy="3857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365F40-55A9-4548-9D39-B71E2955C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429" y="2937574"/>
            <a:ext cx="1726376" cy="2919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6FD6A3-739D-4C4F-8E92-5B31B0DD1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4" y="2937574"/>
            <a:ext cx="1714761" cy="2919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DFC5D-E2CE-49A5-8118-EDF192813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165" y="2937574"/>
            <a:ext cx="1719640" cy="29199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06695B8-2F8C-4388-9167-D9B25B64C8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483263">
            <a:off x="6374515" y="5204844"/>
            <a:ext cx="933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494</Words>
  <Application>Microsoft Office PowerPoint</Application>
  <PresentationFormat>Widescreen</PresentationFormat>
  <Paragraphs>175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Vasco Ramos</dc:creator>
  <cp:lastModifiedBy> </cp:lastModifiedBy>
  <cp:revision>121</cp:revision>
  <dcterms:created xsi:type="dcterms:W3CDTF">2019-05-25T19:34:24Z</dcterms:created>
  <dcterms:modified xsi:type="dcterms:W3CDTF">2019-05-27T12:53:41Z</dcterms:modified>
</cp:coreProperties>
</file>